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A58"/>
    <a:srgbClr val="B2E29A"/>
    <a:srgbClr val="1DDBEF"/>
    <a:srgbClr val="F331EA"/>
    <a:srgbClr val="0CAC1F"/>
    <a:srgbClr val="EF3939"/>
    <a:srgbClr val="9EC8E7"/>
    <a:srgbClr val="0472C1"/>
    <a:srgbClr val="378FCD"/>
    <a:srgbClr val="6EAE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lje Jebens" userId="e343dddc-9514-420f-b0e6-03146ffe61d1" providerId="ADAL" clId="{95830F9F-6F70-46DB-98D3-860549297CB4}"/>
    <pc:docChg chg="custSel modSld">
      <pc:chgData name="Silje Jebens" userId="e343dddc-9514-420f-b0e6-03146ffe61d1" providerId="ADAL" clId="{95830F9F-6F70-46DB-98D3-860549297CB4}" dt="2022-10-28T05:29:38.177" v="126" actId="113"/>
      <pc:docMkLst>
        <pc:docMk/>
      </pc:docMkLst>
      <pc:sldChg chg="modSp mod">
        <pc:chgData name="Silje Jebens" userId="e343dddc-9514-420f-b0e6-03146ffe61d1" providerId="ADAL" clId="{95830F9F-6F70-46DB-98D3-860549297CB4}" dt="2022-10-28T05:29:38.177" v="126" actId="113"/>
        <pc:sldMkLst>
          <pc:docMk/>
          <pc:sldMk cId="4253124984" sldId="256"/>
        </pc:sldMkLst>
        <pc:spChg chg="mod">
          <ac:chgData name="Silje Jebens" userId="e343dddc-9514-420f-b0e6-03146ffe61d1" providerId="ADAL" clId="{95830F9F-6F70-46DB-98D3-860549297CB4}" dt="2022-10-28T05:29:38.177" v="126" actId="113"/>
          <ac:spMkLst>
            <pc:docMk/>
            <pc:sldMk cId="4253124984" sldId="256"/>
            <ac:spMk id="4" creationId="{76A464EA-80D5-4EE1-86B6-40D20329DA7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61156A-1BD8-4C0C-AA2C-39F225990805}" type="datetimeFigureOut">
              <a:t>28.10.2022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7A5F29-3FF3-4F2D-8915-726A879F9377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6931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A5F29-3FF3-4F2D-8915-726A879F9377}" type="slidenum"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9803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4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8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3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2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8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2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0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6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6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8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1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43BDC-0553-40FA-A4DB-EDAAA606CFF6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1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00642" y="688583"/>
            <a:ext cx="5319623" cy="3385577"/>
          </a:xfrm>
          <a:gradFill>
            <a:gsLst>
              <a:gs pos="0">
                <a:srgbClr val="FEFA58"/>
              </a:gs>
              <a:gs pos="46000">
                <a:srgbClr val="F331EA"/>
              </a:gs>
              <a:gs pos="83000">
                <a:srgbClr val="1DDBEF"/>
              </a:gs>
              <a:gs pos="100000">
                <a:srgbClr val="B2E29A"/>
              </a:gs>
            </a:gsLst>
            <a:lin ang="5400000" scaled="1"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en-US" sz="1600" dirty="0" err="1">
                <a:cs typeface="Calibri"/>
              </a:rPr>
              <a:t>Tema</a:t>
            </a:r>
            <a:r>
              <a:rPr lang="en-US" sz="1600" dirty="0">
                <a:cs typeface="Calibri"/>
              </a:rPr>
              <a:t> </a:t>
            </a:r>
            <a:r>
              <a:rPr lang="en-US" sz="1600" b="1" dirty="0" err="1">
                <a:cs typeface="Calibri"/>
              </a:rPr>
              <a:t>lys</a:t>
            </a:r>
            <a:r>
              <a:rPr lang="en-US" sz="1600" b="1" dirty="0">
                <a:cs typeface="Calibri"/>
              </a:rPr>
              <a:t> </a:t>
            </a:r>
            <a:r>
              <a:rPr lang="en-US" sz="1600" b="1" dirty="0" err="1">
                <a:cs typeface="Calibri"/>
              </a:rPr>
              <a:t>og</a:t>
            </a:r>
            <a:r>
              <a:rPr lang="en-US" sz="1600" b="1" dirty="0">
                <a:cs typeface="Calibri"/>
              </a:rPr>
              <a:t> </a:t>
            </a:r>
            <a:r>
              <a:rPr lang="en-US" sz="1600" b="1" dirty="0" err="1">
                <a:cs typeface="Calibri"/>
              </a:rPr>
              <a:t>mørke</a:t>
            </a:r>
            <a:r>
              <a:rPr lang="en-US" sz="1600" b="1" dirty="0">
                <a:cs typeface="Calibri"/>
              </a:rPr>
              <a:t> </a:t>
            </a:r>
            <a:r>
              <a:rPr lang="en-US" sz="1600" dirty="0">
                <a:cs typeface="Calibri"/>
              </a:rPr>
              <a:t>er </a:t>
            </a:r>
            <a:r>
              <a:rPr lang="en-US" sz="1600" dirty="0" err="1">
                <a:cs typeface="Calibri"/>
              </a:rPr>
              <a:t>noe</a:t>
            </a:r>
            <a:r>
              <a:rPr lang="en-US" sz="1600" dirty="0">
                <a:cs typeface="Calibri"/>
              </a:rPr>
              <a:t> vi </a:t>
            </a:r>
            <a:r>
              <a:rPr lang="en-US" sz="1600" dirty="0" err="1">
                <a:cs typeface="Calibri"/>
              </a:rPr>
              <a:t>opplever</a:t>
            </a:r>
            <a:r>
              <a:rPr lang="en-US" sz="1600" dirty="0">
                <a:cs typeface="Calibri"/>
              </a:rPr>
              <a:t> at </a:t>
            </a:r>
            <a:r>
              <a:rPr lang="en-US" sz="1600" dirty="0" err="1">
                <a:cs typeface="Calibri"/>
              </a:rPr>
              <a:t>barna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blir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tidlig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fasinert</a:t>
            </a:r>
            <a:r>
              <a:rPr lang="en-US" sz="1600" dirty="0">
                <a:cs typeface="Calibri"/>
              </a:rPr>
              <a:t> av. I </a:t>
            </a:r>
            <a:r>
              <a:rPr lang="en-US" sz="1600" dirty="0" err="1">
                <a:cs typeface="Calibri"/>
              </a:rPr>
              <a:t>barnehagen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ønsker</a:t>
            </a:r>
            <a:r>
              <a:rPr lang="en-US" sz="1600" dirty="0">
                <a:cs typeface="Calibri"/>
              </a:rPr>
              <a:t> vi å </a:t>
            </a:r>
            <a:r>
              <a:rPr lang="en-US" sz="1600" dirty="0" err="1">
                <a:cs typeface="Calibri"/>
              </a:rPr>
              <a:t>reflektere</a:t>
            </a:r>
            <a:r>
              <a:rPr lang="en-US" sz="1600" dirty="0">
                <a:cs typeface="Calibri"/>
              </a:rPr>
              <a:t> over </a:t>
            </a:r>
            <a:r>
              <a:rPr lang="en-US" sz="1600" dirty="0" err="1">
                <a:cs typeface="Calibri"/>
              </a:rPr>
              <a:t>hva</a:t>
            </a:r>
            <a:r>
              <a:rPr lang="en-US" sz="1600" dirty="0">
                <a:cs typeface="Calibri"/>
              </a:rPr>
              <a:t> er </a:t>
            </a:r>
            <a:r>
              <a:rPr lang="en-US" sz="1600" dirty="0" err="1">
                <a:cs typeface="Calibri"/>
              </a:rPr>
              <a:t>lys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og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hvor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kommer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dette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fra</a:t>
            </a:r>
            <a:r>
              <a:rPr lang="en-US" sz="1600" dirty="0">
                <a:cs typeface="Calibri"/>
              </a:rPr>
              <a:t>? </a:t>
            </a:r>
          </a:p>
          <a:p>
            <a:pPr algn="just"/>
            <a:r>
              <a:rPr lang="en-US" sz="1600" dirty="0" err="1">
                <a:cs typeface="Calibri"/>
              </a:rPr>
              <a:t>Mørket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kan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være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noe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som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oppleves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som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skummelt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og</a:t>
            </a:r>
            <a:r>
              <a:rPr lang="en-US" sz="1600" dirty="0">
                <a:cs typeface="Calibri"/>
              </a:rPr>
              <a:t> bare </a:t>
            </a:r>
            <a:r>
              <a:rPr lang="en-US" sz="1600" dirty="0" err="1">
                <a:cs typeface="Calibri"/>
              </a:rPr>
              <a:t>fravær</a:t>
            </a:r>
            <a:r>
              <a:rPr lang="en-US" sz="1600" dirty="0">
                <a:cs typeface="Calibri"/>
              </a:rPr>
              <a:t> av </a:t>
            </a:r>
            <a:r>
              <a:rPr lang="en-US" sz="1600" dirty="0" err="1">
                <a:cs typeface="Calibri"/>
              </a:rPr>
              <a:t>lys</a:t>
            </a:r>
            <a:r>
              <a:rPr lang="en-US" sz="1600" dirty="0">
                <a:cs typeface="Calibri"/>
              </a:rPr>
              <a:t>. Her I </a:t>
            </a:r>
            <a:r>
              <a:rPr lang="en-US" sz="1600" dirty="0" err="1">
                <a:cs typeface="Calibri"/>
              </a:rPr>
              <a:t>nord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går</a:t>
            </a:r>
            <a:r>
              <a:rPr lang="en-US" sz="1600" dirty="0">
                <a:cs typeface="Calibri"/>
              </a:rPr>
              <a:t> vi inn I </a:t>
            </a:r>
            <a:r>
              <a:rPr lang="en-US" sz="1600" dirty="0" err="1">
                <a:cs typeface="Calibri"/>
              </a:rPr>
              <a:t>mørketiden</a:t>
            </a:r>
            <a:r>
              <a:rPr lang="en-US" sz="1600" dirty="0">
                <a:cs typeface="Calibri"/>
              </a:rPr>
              <a:t> I </a:t>
            </a:r>
            <a:r>
              <a:rPr lang="en-US" sz="1600" dirty="0" err="1">
                <a:cs typeface="Calibri"/>
              </a:rPr>
              <a:t>løpet</a:t>
            </a:r>
            <a:r>
              <a:rPr lang="en-US" sz="1600" dirty="0">
                <a:cs typeface="Calibri"/>
              </a:rPr>
              <a:t> av </a:t>
            </a:r>
            <a:r>
              <a:rPr lang="en-US" sz="1600" dirty="0" err="1">
                <a:cs typeface="Calibri"/>
              </a:rPr>
              <a:t>denne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måneden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og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dagene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kan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oppleves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som</a:t>
            </a:r>
            <a:r>
              <a:rPr lang="en-US" sz="1600" dirty="0">
                <a:cs typeface="Calibri"/>
              </a:rPr>
              <a:t>  </a:t>
            </a:r>
            <a:r>
              <a:rPr lang="en-US" sz="1600" dirty="0" err="1">
                <a:cs typeface="Calibri"/>
              </a:rPr>
              <a:t>mørkere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og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liten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skille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mellom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dag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og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natt</a:t>
            </a:r>
            <a:r>
              <a:rPr lang="en-US" sz="1600" dirty="0">
                <a:cs typeface="Calibri"/>
              </a:rPr>
              <a:t>. </a:t>
            </a:r>
            <a:r>
              <a:rPr lang="en-US" sz="1600" dirty="0" err="1">
                <a:cs typeface="Calibri"/>
              </a:rPr>
              <a:t>Samtidig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kan</a:t>
            </a:r>
            <a:r>
              <a:rPr lang="en-US" sz="1600" dirty="0">
                <a:cs typeface="Calibri"/>
              </a:rPr>
              <a:t> den </a:t>
            </a:r>
            <a:r>
              <a:rPr lang="en-US" sz="1600" dirty="0" err="1">
                <a:cs typeface="Calibri"/>
              </a:rPr>
              <a:t>mørke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himmelen</a:t>
            </a:r>
            <a:r>
              <a:rPr lang="en-US" sz="1600" dirty="0">
                <a:cs typeface="Calibri"/>
              </a:rPr>
              <a:t> by </a:t>
            </a:r>
            <a:r>
              <a:rPr lang="en-US" sz="1600" dirty="0" err="1">
                <a:cs typeface="Calibri"/>
              </a:rPr>
              <a:t>på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ellevill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fargelek</a:t>
            </a:r>
            <a:r>
              <a:rPr lang="en-US" sz="1600" dirty="0">
                <a:cs typeface="Calibri"/>
              </a:rPr>
              <a:t>, bade </a:t>
            </a:r>
            <a:r>
              <a:rPr lang="en-US" sz="1600" dirty="0" err="1">
                <a:cs typeface="Calibri"/>
              </a:rPr>
              <a:t>når</a:t>
            </a:r>
            <a:r>
              <a:rPr lang="en-US" sz="1600" dirty="0">
                <a:cs typeface="Calibri"/>
              </a:rPr>
              <a:t> sola </a:t>
            </a:r>
            <a:r>
              <a:rPr lang="en-US" sz="1600" dirty="0" err="1">
                <a:cs typeface="Calibri"/>
              </a:rPr>
              <a:t>forsvinner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bak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horisonten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og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når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stjerner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og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nordlyset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danser</a:t>
            </a:r>
            <a:r>
              <a:rPr lang="en-US" sz="1600" dirty="0">
                <a:cs typeface="Calibri"/>
              </a:rPr>
              <a:t> over </a:t>
            </a:r>
            <a:r>
              <a:rPr lang="en-US" sz="1600" dirty="0" err="1">
                <a:cs typeface="Calibri"/>
              </a:rPr>
              <a:t>himmelen</a:t>
            </a:r>
            <a:r>
              <a:rPr lang="en-US" sz="1600" dirty="0">
                <a:cs typeface="Calibri"/>
              </a:rPr>
              <a:t>.</a:t>
            </a:r>
          </a:p>
          <a:p>
            <a:pPr algn="just"/>
            <a:r>
              <a:rPr lang="en-US" sz="1600" dirty="0">
                <a:cs typeface="Calibri"/>
              </a:rPr>
              <a:t>Vi </a:t>
            </a:r>
            <a:r>
              <a:rPr lang="en-US" sz="1600" dirty="0" err="1">
                <a:cs typeface="Calibri"/>
              </a:rPr>
              <a:t>vil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være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nysgjerrige</a:t>
            </a:r>
            <a:r>
              <a:rPr lang="en-US" sz="1600" dirty="0">
                <a:cs typeface="Calibri"/>
              </a:rPr>
              <a:t> , </a:t>
            </a:r>
            <a:r>
              <a:rPr lang="en-US" sz="1600" dirty="0" err="1">
                <a:cs typeface="Calibri"/>
              </a:rPr>
              <a:t>undrende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og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refleketere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sammen</a:t>
            </a:r>
            <a:r>
              <a:rPr lang="en-US" sz="1600" dirty="0">
                <a:cs typeface="Calibri"/>
              </a:rPr>
              <a:t> med </a:t>
            </a:r>
            <a:r>
              <a:rPr lang="en-US" sz="1600" dirty="0" err="1">
                <a:cs typeface="Calibri"/>
              </a:rPr>
              <a:t>barna</a:t>
            </a:r>
            <a:r>
              <a:rPr lang="en-US" sz="1600" dirty="0">
                <a:cs typeface="Calibri"/>
              </a:rPr>
              <a:t>. </a:t>
            </a:r>
            <a:r>
              <a:rPr lang="en-US" sz="1600" dirty="0" err="1">
                <a:cs typeface="Calibri"/>
              </a:rPr>
              <a:t>Sammen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skal</a:t>
            </a:r>
            <a:r>
              <a:rPr lang="en-US" sz="1600" dirty="0">
                <a:cs typeface="Calibri"/>
              </a:rPr>
              <a:t> vi observer, </a:t>
            </a:r>
            <a:r>
              <a:rPr lang="en-US" sz="1600" dirty="0" err="1">
                <a:cs typeface="Calibri"/>
              </a:rPr>
              <a:t>undersøke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og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eksperimentere</a:t>
            </a:r>
            <a:r>
              <a:rPr lang="en-US" sz="1600" dirty="0">
                <a:cs typeface="Calibri"/>
              </a:rPr>
              <a:t> med </a:t>
            </a:r>
            <a:r>
              <a:rPr lang="en-US" sz="1600" dirty="0" err="1">
                <a:cs typeface="Calibri"/>
              </a:rPr>
              <a:t>fenoment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lys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og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mørke</a:t>
            </a:r>
            <a:r>
              <a:rPr lang="en-US" sz="1600" dirty="0">
                <a:cs typeface="Calibri"/>
              </a:rPr>
              <a:t>.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6A464EA-80D5-4EE1-86B6-40D20329DA72}"/>
              </a:ext>
            </a:extLst>
          </p:cNvPr>
          <p:cNvSpPr txBox="1"/>
          <p:nvPr/>
        </p:nvSpPr>
        <p:spPr>
          <a:xfrm>
            <a:off x="5949030" y="6249985"/>
            <a:ext cx="5331124" cy="523220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b-NO" sz="1400" u="sng" dirty="0">
                <a:cs typeface="Calibri"/>
              </a:rPr>
              <a:t>Spesielle dager: </a:t>
            </a:r>
            <a:r>
              <a:rPr lang="nb-NO" sz="1400" b="1" u="sng" dirty="0">
                <a:highlight>
                  <a:srgbClr val="FFFF00"/>
                </a:highlight>
                <a:cs typeface="Calibri"/>
              </a:rPr>
              <a:t>mandag 14. november er det fagdag og barnehagen er stengt</a:t>
            </a:r>
            <a:r>
              <a:rPr lang="nb-NO" sz="1400" u="sng" dirty="0">
                <a:cs typeface="Calibri"/>
              </a:rPr>
              <a:t>.  </a:t>
            </a:r>
            <a:r>
              <a:rPr lang="nb-NO" sz="1400" b="1" u="sng" dirty="0">
                <a:highlight>
                  <a:srgbClr val="FFFF00"/>
                </a:highlight>
                <a:cs typeface="Calibri"/>
              </a:rPr>
              <a:t>24.november 16.30-18.00 er det mørketidsfest</a:t>
            </a:r>
            <a:r>
              <a:rPr lang="nb-NO" sz="1400" u="sng" dirty="0">
                <a:cs typeface="Calibri"/>
              </a:rPr>
              <a:t>.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4C6A0782-4676-407C-8D5B-9D8E794DD232}"/>
              </a:ext>
            </a:extLst>
          </p:cNvPr>
          <p:cNvSpPr txBox="1"/>
          <p:nvPr/>
        </p:nvSpPr>
        <p:spPr>
          <a:xfrm>
            <a:off x="5573782" y="284480"/>
            <a:ext cx="6517576" cy="6012396"/>
          </a:xfrm>
          <a:prstGeom prst="rect">
            <a:avLst/>
          </a:prstGeom>
          <a:gradFill>
            <a:gsLst>
              <a:gs pos="0">
                <a:srgbClr val="FEFA58"/>
              </a:gs>
              <a:gs pos="46000">
                <a:srgbClr val="F331EA"/>
              </a:gs>
              <a:gs pos="83000">
                <a:srgbClr val="1DDBEF"/>
              </a:gs>
              <a:gs pos="100000">
                <a:srgbClr val="B2E29A"/>
              </a:gs>
            </a:gsLst>
            <a:lin ang="5400000" scaled="1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b-NO" b="1" dirty="0">
                <a:cs typeface="Calibri"/>
              </a:rPr>
              <a:t>Litt om hvordan vi jobber med fagområdene i Rammeplan for barnehagens innhold og oppgaver denne måneden: </a:t>
            </a:r>
          </a:p>
          <a:p>
            <a:r>
              <a:rPr lang="nb-NO" sz="1600" b="1" u="sng" dirty="0">
                <a:cs typeface="Calibri"/>
              </a:rPr>
              <a:t>Kommunikasjon språk og tekst</a:t>
            </a:r>
            <a:r>
              <a:rPr lang="nb-NO" sz="1600" u="sng" dirty="0">
                <a:cs typeface="Calibri"/>
              </a:rPr>
              <a:t>:</a:t>
            </a:r>
            <a:r>
              <a:rPr lang="nb-NO" sz="1400" dirty="0">
                <a:cs typeface="Calibri"/>
              </a:rPr>
              <a:t> </a:t>
            </a:r>
          </a:p>
          <a:p>
            <a:r>
              <a:rPr lang="nb-NO" sz="1400" dirty="0">
                <a:cs typeface="Calibri"/>
              </a:rPr>
              <a:t>Vi skal invitere til ulike type samtaler der barna får anledning til å fortelle, undre seg, reflektere og stille spørsmål.</a:t>
            </a:r>
          </a:p>
          <a:p>
            <a:r>
              <a:rPr lang="nb-NO" sz="1600" b="1" u="sng" dirty="0">
                <a:cs typeface="Calibri"/>
              </a:rPr>
              <a:t>Kropp, bevegelse, mat og helse</a:t>
            </a:r>
            <a:r>
              <a:rPr lang="nb-NO" sz="1600" u="sng" dirty="0">
                <a:cs typeface="Calibri"/>
              </a:rPr>
              <a:t>: </a:t>
            </a:r>
          </a:p>
          <a:p>
            <a:r>
              <a:rPr lang="nb-NO" sz="1400" dirty="0">
                <a:cs typeface="Calibri"/>
              </a:rPr>
              <a:t>Barna skal få mulighet til å sanse, oppleve, leke, lære og skape med kroppen som utgangspunkt.</a:t>
            </a:r>
          </a:p>
          <a:p>
            <a:r>
              <a:rPr lang="nb-NO" sz="1600" b="1" u="sng" dirty="0">
                <a:cs typeface="Calibri"/>
              </a:rPr>
              <a:t>Kunst, kultur og kreativitet:</a:t>
            </a:r>
          </a:p>
          <a:p>
            <a:r>
              <a:rPr lang="nb-NO" sz="1400" dirty="0">
                <a:cs typeface="Calibri"/>
              </a:rPr>
              <a:t>Barna skal få bruke ulike teknikker, materialer, verktøy og teknologi for å uttrykke seg estetisk.</a:t>
            </a:r>
          </a:p>
          <a:p>
            <a:r>
              <a:rPr lang="nb-NO" sz="1600" dirty="0">
                <a:cs typeface="Calibri"/>
              </a:rPr>
              <a:t> </a:t>
            </a:r>
            <a:r>
              <a:rPr lang="nb-NO" sz="1600" b="1" u="sng" dirty="0">
                <a:cs typeface="Calibri"/>
              </a:rPr>
              <a:t>Natur, miljø og teknologi</a:t>
            </a:r>
            <a:r>
              <a:rPr lang="nb-NO" sz="1600" u="sng" dirty="0">
                <a:cs typeface="Calibri"/>
              </a:rPr>
              <a:t>:</a:t>
            </a:r>
          </a:p>
          <a:p>
            <a:r>
              <a:rPr lang="nb-NO" sz="1400" dirty="0">
                <a:cs typeface="Calibri"/>
              </a:rPr>
              <a:t>Barnehagen skal bidra til at barna opplever, utforsker og eksperimenterer med naturfenomener og fysiske lover.</a:t>
            </a:r>
          </a:p>
          <a:p>
            <a:r>
              <a:rPr lang="nb-NO" sz="1600" dirty="0">
                <a:cs typeface="Calibri"/>
              </a:rPr>
              <a:t> </a:t>
            </a:r>
            <a:r>
              <a:rPr lang="nb-NO" sz="1600" b="1" u="sng" dirty="0">
                <a:cs typeface="Calibri"/>
              </a:rPr>
              <a:t>Antall, rom og form:</a:t>
            </a:r>
          </a:p>
          <a:p>
            <a:r>
              <a:rPr lang="nb-NO" sz="1400" dirty="0">
                <a:cs typeface="Calibri"/>
              </a:rPr>
              <a:t>Barna skal få oppdage, utforske og skape strukturer og hjelper barna til å forstå sammenhenger i naturen, samfunnet og universet.</a:t>
            </a:r>
          </a:p>
          <a:p>
            <a:r>
              <a:rPr lang="nb-NO" sz="1600" b="1" u="sng" dirty="0">
                <a:cs typeface="Calibri"/>
              </a:rPr>
              <a:t>Etikk, religion og etikk</a:t>
            </a:r>
            <a:r>
              <a:rPr lang="nb-NO" sz="1600" u="sng" dirty="0">
                <a:cs typeface="Calibri"/>
              </a:rPr>
              <a:t>: </a:t>
            </a:r>
          </a:p>
          <a:p>
            <a:r>
              <a:rPr lang="nb-NO" sz="1400" dirty="0">
                <a:cs typeface="Calibri"/>
              </a:rPr>
              <a:t>Gjennom å samtale om og undre seg over eksistensielle, etiske og filosofiske spørsmål skal barn få anledning til selv å formulere spørsmål, lytte til andre, reflektere og finne svar.</a:t>
            </a:r>
          </a:p>
          <a:p>
            <a:r>
              <a:rPr lang="nb-NO" sz="1600" b="1" u="sng" dirty="0">
                <a:cs typeface="Calibri"/>
              </a:rPr>
              <a:t>Nærmiljø og samfunn</a:t>
            </a:r>
            <a:r>
              <a:rPr lang="nb-NO" sz="1600" u="sng" dirty="0">
                <a:cs typeface="Calibri"/>
              </a:rPr>
              <a:t>:</a:t>
            </a:r>
          </a:p>
          <a:p>
            <a:r>
              <a:rPr lang="nb-NO" sz="1400" dirty="0">
                <a:cs typeface="Calibri"/>
              </a:rPr>
              <a:t>Gjennom utforsking, opplevelser og erfaringer skal barnehagen bidra til å gjøre barna kjent med eget nærmiljø, samfunn og verden.</a:t>
            </a:r>
          </a:p>
          <a:p>
            <a:endParaRPr lang="nb-NO" sz="1600" u="sng" dirty="0">
              <a:cs typeface="Calibri"/>
            </a:endParaRPr>
          </a:p>
          <a:p>
            <a:endParaRPr lang="nb-NO" sz="1400" dirty="0">
              <a:cs typeface="Calibri"/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39FF28EF-CC3D-438F-ACC9-DFB2EE8C0964}"/>
              </a:ext>
            </a:extLst>
          </p:cNvPr>
          <p:cNvSpPr txBox="1"/>
          <p:nvPr/>
        </p:nvSpPr>
        <p:spPr>
          <a:xfrm>
            <a:off x="88198" y="4181020"/>
            <a:ext cx="5344510" cy="2585323"/>
          </a:xfrm>
          <a:prstGeom prst="rect">
            <a:avLst/>
          </a:prstGeom>
          <a:gradFill>
            <a:gsLst>
              <a:gs pos="0">
                <a:srgbClr val="FEFA58"/>
              </a:gs>
              <a:gs pos="46000">
                <a:srgbClr val="F331EA"/>
              </a:gs>
              <a:gs pos="83000">
                <a:srgbClr val="1DDBEF"/>
              </a:gs>
              <a:gs pos="100000">
                <a:srgbClr val="B2E29A"/>
              </a:gs>
            </a:gsLst>
            <a:lin ang="5400000" scaled="1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b-NO" sz="1600" b="1" u="sng" dirty="0">
                <a:cs typeface="Calibri"/>
              </a:rPr>
              <a:t>Sosial kompetansemål: </a:t>
            </a:r>
          </a:p>
          <a:p>
            <a:r>
              <a:rPr lang="nb-NO" sz="1600" b="1" i="1" dirty="0">
                <a:cs typeface="Calibri"/>
              </a:rPr>
              <a:t>«Jeg klarer å dele med, vise omsorg for og inkludere andre».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sz="1400" dirty="0">
                <a:cs typeface="Calibri"/>
              </a:rPr>
              <a:t>Vi oppmuntrer barna til å hjelpe hverandre ( i garderoben, ved matbordet, i leken </a:t>
            </a:r>
            <a:r>
              <a:rPr lang="nb-NO" sz="1400" dirty="0" err="1">
                <a:cs typeface="Calibri"/>
              </a:rPr>
              <a:t>ect</a:t>
            </a:r>
            <a:r>
              <a:rPr lang="nb-NO" sz="1400" dirty="0">
                <a:cs typeface="Calibri"/>
              </a:rPr>
              <a:t>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sz="1400" dirty="0">
                <a:cs typeface="Calibri"/>
              </a:rPr>
              <a:t>Aktiviteter som legger til rette for samarbeid.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sz="1400" dirty="0">
                <a:cs typeface="Calibri"/>
              </a:rPr>
              <a:t>Invitere andre barn med i fellesskapet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b-NO" sz="1400" dirty="0"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b-NO" sz="1400" dirty="0">
              <a:cs typeface="Calibri"/>
            </a:endParaRPr>
          </a:p>
          <a:p>
            <a:endParaRPr lang="nb-NO" sz="1400" dirty="0">
              <a:cs typeface="Calibri"/>
            </a:endParaRPr>
          </a:p>
          <a:p>
            <a:endParaRPr lang="nb-NO" sz="1600" dirty="0">
              <a:cs typeface="Calibri"/>
            </a:endParaRPr>
          </a:p>
          <a:p>
            <a:endParaRPr lang="nb-NO" sz="1600" b="1" u="sng" dirty="0">
              <a:cs typeface="Calibri"/>
            </a:endParaRP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C7EA8DC5-D957-44A7-B290-C0440695C1ED}"/>
              </a:ext>
            </a:extLst>
          </p:cNvPr>
          <p:cNvSpPr txBox="1"/>
          <p:nvPr/>
        </p:nvSpPr>
        <p:spPr>
          <a:xfrm>
            <a:off x="86710" y="5973356"/>
            <a:ext cx="5333555" cy="830997"/>
          </a:xfrm>
          <a:prstGeom prst="rect">
            <a:avLst/>
          </a:prstGeom>
          <a:gradFill>
            <a:gsLst>
              <a:gs pos="0">
                <a:schemeClr val="dk1">
                  <a:lumMod val="110000"/>
                  <a:satMod val="105000"/>
                  <a:tint val="67000"/>
                </a:schemeClr>
              </a:gs>
              <a:gs pos="50000">
                <a:schemeClr val="dk1">
                  <a:lumMod val="105000"/>
                  <a:satMod val="103000"/>
                  <a:tint val="73000"/>
                </a:schemeClr>
              </a:gs>
              <a:gs pos="100000">
                <a:schemeClr val="bg2">
                  <a:lumMod val="50000"/>
                </a:schemeClr>
              </a:gs>
            </a:gsLst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b-NO" sz="1600" b="1" u="sng" dirty="0">
                <a:solidFill>
                  <a:schemeClr val="bg1">
                    <a:lumMod val="95000"/>
                  </a:schemeClr>
                </a:solidFill>
                <a:cs typeface="Calibri"/>
              </a:rPr>
              <a:t>OBS! OBS! </a:t>
            </a:r>
            <a:r>
              <a:rPr lang="nb-NO" sz="1600" b="1" dirty="0">
                <a:solidFill>
                  <a:schemeClr val="bg1">
                    <a:lumMod val="95000"/>
                  </a:schemeClr>
                </a:solidFill>
                <a:cs typeface="Calibri"/>
              </a:rPr>
              <a:t>Vi har TINGDAG hver fredag . Vi ønsker ikke leker med lyd, våpenleker eller leker som er små eller har småbiter som de minste kan putte i munnen.  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F5BDDF65-8B71-48A8-8483-9C80E6FD9181}"/>
              </a:ext>
            </a:extLst>
          </p:cNvPr>
          <p:cNvSpPr/>
          <p:nvPr/>
        </p:nvSpPr>
        <p:spPr>
          <a:xfrm>
            <a:off x="184124" y="53647"/>
            <a:ext cx="449188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4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Calibri Light"/>
              </a:rPr>
              <a:t>Månedsplan</a:t>
            </a:r>
            <a:r>
              <a:rPr lang="en-US" sz="2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4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Calibri Light"/>
              </a:rPr>
              <a:t> for </a:t>
            </a:r>
            <a:r>
              <a:rPr lang="en-US" sz="2400" b="1" cap="none" spc="0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4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Calibri Light"/>
              </a:rPr>
              <a:t>november</a:t>
            </a:r>
            <a:r>
              <a:rPr lang="en-US" sz="2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4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Calibri Light"/>
              </a:rPr>
              <a:t> 2022</a:t>
            </a:r>
            <a:endParaRPr lang="nb-NO" sz="2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chemeClr val="accent4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3124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3081</TotalTime>
  <Words>450</Words>
  <Application>Microsoft Office PowerPoint</Application>
  <PresentationFormat>Widescreen</PresentationFormat>
  <Paragraphs>30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Kine Eilertsen</dc:creator>
  <cp:lastModifiedBy>Merete Eriksen</cp:lastModifiedBy>
  <cp:revision>558</cp:revision>
  <dcterms:created xsi:type="dcterms:W3CDTF">2022-02-27T12:29:28Z</dcterms:created>
  <dcterms:modified xsi:type="dcterms:W3CDTF">2022-10-28T05:29:45Z</dcterms:modified>
</cp:coreProperties>
</file>